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6858000" cx="12192000"/>
  <p:notesSz cx="6858000" cy="9144000"/>
  <p:embeddedFontLst>
    <p:embeddedFont>
      <p:font typeface="Corbel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9">
          <p15:clr>
            <a:srgbClr val="A4A3A4"/>
          </p15:clr>
        </p15:guide>
        <p15:guide id="2" pos="211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26" roundtripDataSignature="AMtx7mhDAepqS7cc9yxZAme5aeLJdYuO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A63D9C8-B5ED-4F84-8A0A-B3E8F5E19AE0}">
  <a:tblStyle styleId="{9A63D9C8-B5ED-4F84-8A0A-B3E8F5E19AE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9" orient="horz"/>
        <p:guide pos="211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Corbel-regular.fntdata"/><Relationship Id="rId21" Type="http://schemas.openxmlformats.org/officeDocument/2006/relationships/slide" Target="slides/slide15.xml"/><Relationship Id="rId24" Type="http://schemas.openxmlformats.org/officeDocument/2006/relationships/font" Target="fonts/Corbel-italic.fntdata"/><Relationship Id="rId23" Type="http://schemas.openxmlformats.org/officeDocument/2006/relationships/font" Target="fonts/Corbel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customschemas.google.com/relationships/presentationmetadata" Target="metadata"/><Relationship Id="rId25" Type="http://schemas.openxmlformats.org/officeDocument/2006/relationships/font" Target="fonts/Corbel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9.jp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" name="Google Shape;5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079e62e23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gc079e62e23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079e62e2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c079e62e2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GB"/>
              <a:t>Access to personal storage and projects and SBI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GB"/>
              <a:t>Managing data – different roles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c079e62e23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b7b5903ec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FAIR data means data that meet principles of findability, accessibility, interoperability, and reusability</a:t>
            </a:r>
            <a:endParaRPr/>
          </a:p>
        </p:txBody>
      </p:sp>
      <p:sp>
        <p:nvSpPr>
          <p:cNvPr id="160" name="Google Shape;160;gb7b5903ec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7b5903ec0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b7b5903ec0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b7b5903ec0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4" name="Google Shape;174;gb7b5903ec0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Essential to standardise how we store data and metadata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Every second the total information produced in the world is one PB per second. 1 PB is equivalent to over 4,000 digital photos per day your entire life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Development in sequencing technologies is much faster than in computer hardware technologies – We will run out of storage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The total storage capacity at EMBL-EBI is 200 PB = 1 billion CD-ROM discs. This leads to lack of space capacity within 3 minutes</a:t>
            </a:r>
            <a:endParaRPr/>
          </a:p>
        </p:txBody>
      </p:sp>
      <p:sp>
        <p:nvSpPr>
          <p:cNvPr id="124" name="Google Shape;12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29.png"/><Relationship Id="rId5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el og innhold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2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" type="body"/>
          </p:nvPr>
        </p:nvSpPr>
        <p:spPr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id="15" name="Google Shape;15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70926" y="5409786"/>
            <a:ext cx="1895842" cy="1276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ELIXIR">
  <p:cSld name="Title slide ELIXI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17" name="Google Shape;1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3"/>
          <p:cNvSpPr txBox="1"/>
          <p:nvPr>
            <p:ph type="ctrTitle"/>
          </p:nvPr>
        </p:nvSpPr>
        <p:spPr>
          <a:xfrm>
            <a:off x="911424" y="3356993"/>
            <a:ext cx="10363200" cy="864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5000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" type="subTitle"/>
          </p:nvPr>
        </p:nvSpPr>
        <p:spPr>
          <a:xfrm>
            <a:off x="3503712" y="4293097"/>
            <a:ext cx="7755467" cy="899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None/>
              <a:defRPr i="1" sz="2800"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" name="Google Shape;20;p13"/>
          <p:cNvSpPr txBox="1"/>
          <p:nvPr>
            <p:ph idx="2" type="body"/>
          </p:nvPr>
        </p:nvSpPr>
        <p:spPr>
          <a:xfrm>
            <a:off x="6761891" y="5192680"/>
            <a:ext cx="451273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orbel"/>
              <a:buNone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id="21" name="Google Shape;2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2159" y="4987396"/>
            <a:ext cx="2115348" cy="1423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EXCELERATE">
  <p:cSld name="Title slide EXCELERAT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23" name="Google Shape;23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683" y="-26988"/>
            <a:ext cx="12240683" cy="6186488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4"/>
          <p:cNvSpPr txBox="1"/>
          <p:nvPr/>
        </p:nvSpPr>
        <p:spPr>
          <a:xfrm>
            <a:off x="4967817" y="6092041"/>
            <a:ext cx="6398684" cy="434975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GB" sz="24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www.elixir-europe.org/excelerate</a:t>
            </a:r>
            <a:endParaRPr b="0" i="1" sz="24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Excelerate_whitebackground.png" id="25" name="Google Shape;2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1617" y="4962293"/>
            <a:ext cx="2616200" cy="968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1800" y="4949046"/>
            <a:ext cx="1619251" cy="103424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4"/>
          <p:cNvSpPr/>
          <p:nvPr/>
        </p:nvSpPr>
        <p:spPr>
          <a:xfrm>
            <a:off x="431800" y="6092825"/>
            <a:ext cx="4800600" cy="554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ELIXIR-EXCELERATE is funded by the European Commission within the Research Infrastructures programme of Horizon 2020, grant agreement number 676559.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4"/>
          <p:cNvSpPr txBox="1"/>
          <p:nvPr>
            <p:ph type="ctrTitle"/>
          </p:nvPr>
        </p:nvSpPr>
        <p:spPr>
          <a:xfrm>
            <a:off x="911424" y="3356993"/>
            <a:ext cx="10363200" cy="864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5000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subTitle"/>
          </p:nvPr>
        </p:nvSpPr>
        <p:spPr>
          <a:xfrm>
            <a:off x="3503712" y="4293097"/>
            <a:ext cx="7755467" cy="899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None/>
              <a:defRPr i="1" sz="2800"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2" type="body"/>
          </p:nvPr>
        </p:nvSpPr>
        <p:spPr>
          <a:xfrm>
            <a:off x="6761891" y="5192680"/>
            <a:ext cx="451273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orbel"/>
              <a:buNone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LIXIR-thank-you">
  <p:cSld name="ELIXIR-thank-you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32" name="Google Shape;3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8682" y="-26988"/>
            <a:ext cx="12240684" cy="6186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ixir_1_RZ_mac.eps" id="33" name="Google Shape;3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434" y="5029200"/>
            <a:ext cx="2427817" cy="1582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7528" y="6122067"/>
            <a:ext cx="660400" cy="546333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15"/>
          <p:cNvSpPr txBox="1"/>
          <p:nvPr/>
        </p:nvSpPr>
        <p:spPr>
          <a:xfrm>
            <a:off x="7440084" y="5445126"/>
            <a:ext cx="3903133" cy="434975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GB" sz="24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www.elixir-europe.org</a:t>
            </a:r>
            <a:endParaRPr b="0" i="1" sz="24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6" name="Google Shape;36;p15"/>
          <p:cNvSpPr txBox="1"/>
          <p:nvPr/>
        </p:nvSpPr>
        <p:spPr>
          <a:xfrm>
            <a:off x="5113261" y="6265174"/>
            <a:ext cx="3615267" cy="373062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n-GB" sz="2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@ELIXIREurope</a:t>
            </a:r>
            <a:endParaRPr b="0" i="1" sz="20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7" name="Google Shape;37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77161" y="6122067"/>
            <a:ext cx="552451" cy="557445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5"/>
          <p:cNvSpPr txBox="1"/>
          <p:nvPr/>
        </p:nvSpPr>
        <p:spPr>
          <a:xfrm>
            <a:off x="8916913" y="6265174"/>
            <a:ext cx="4116916" cy="373062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n-GB" sz="2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/company/elixir-europe</a:t>
            </a:r>
            <a:endParaRPr b="0" i="1" sz="20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9" name="Google Shape;39;p15"/>
          <p:cNvSpPr txBox="1"/>
          <p:nvPr>
            <p:ph type="ctrTitle"/>
          </p:nvPr>
        </p:nvSpPr>
        <p:spPr>
          <a:xfrm>
            <a:off x="911424" y="3645025"/>
            <a:ext cx="10363200" cy="1225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" type="body"/>
          </p:nvPr>
        </p:nvSpPr>
        <p:spPr>
          <a:xfrm>
            <a:off x="6768075" y="4869160"/>
            <a:ext cx="4512733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orbel"/>
              <a:buNone/>
              <a:defRPr sz="18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CELERATE slide content">
  <p:cSld name="EXCELERATE slide conte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xcelerate_whitebackground.png" id="42" name="Google Shape;4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23201" y="5798634"/>
            <a:ext cx="2129367" cy="779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20868" y="5786024"/>
            <a:ext cx="1335617" cy="844964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6"/>
          <p:cNvSpPr txBox="1"/>
          <p:nvPr>
            <p:ph type="title"/>
          </p:nvPr>
        </p:nvSpPr>
        <p:spPr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" type="body"/>
          </p:nvPr>
        </p:nvSpPr>
        <p:spPr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 innholdsdeler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logo.jpg" id="47" name="Google Shape;4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13484" y="5754029"/>
            <a:ext cx="1320800" cy="942047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7"/>
          <p:cNvSpPr txBox="1"/>
          <p:nvPr>
            <p:ph type="title"/>
          </p:nvPr>
        </p:nvSpPr>
        <p:spPr>
          <a:xfrm>
            <a:off x="719403" y="332656"/>
            <a:ext cx="108712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" type="body"/>
          </p:nvPr>
        </p:nvSpPr>
        <p:spPr>
          <a:xfrm>
            <a:off x="711200" y="1219200"/>
            <a:ext cx="53340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50" name="Google Shape;50;p17"/>
          <p:cNvSpPr txBox="1"/>
          <p:nvPr>
            <p:ph idx="2" type="body"/>
          </p:nvPr>
        </p:nvSpPr>
        <p:spPr>
          <a:xfrm>
            <a:off x="6248400" y="1219200"/>
            <a:ext cx="53340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orbe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e tittel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logo.jpg" id="52" name="Google Shape;5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13484" y="5720577"/>
            <a:ext cx="1320800" cy="975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8"/>
          <p:cNvSpPr txBox="1"/>
          <p:nvPr>
            <p:ph type="title"/>
          </p:nvPr>
        </p:nvSpPr>
        <p:spPr>
          <a:xfrm>
            <a:off x="719403" y="332656"/>
            <a:ext cx="108712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711200" y="1525589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5.png"/><Relationship Id="rId6" Type="http://schemas.openxmlformats.org/officeDocument/2006/relationships/hyperlink" Target="https://hackmd.io/@erikh/BkIOfjlN_/edi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nels.bioinfo.no" TargetMode="External"/><Relationship Id="rId4" Type="http://schemas.openxmlformats.org/officeDocument/2006/relationships/image" Target="../media/image26.png"/><Relationship Id="rId5" Type="http://schemas.openxmlformats.org/officeDocument/2006/relationships/image" Target="../media/image32.png"/><Relationship Id="rId6" Type="http://schemas.openxmlformats.org/officeDocument/2006/relationships/hyperlink" Target="https://usegalaxy.no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3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lixir-europe.org/events/code-of-conduct" TargetMode="External"/><Relationship Id="rId4" Type="http://schemas.openxmlformats.org/officeDocument/2006/relationships/hyperlink" Target="mailto:david.dolan@uib.no" TargetMode="External"/><Relationship Id="rId5" Type="http://schemas.openxmlformats.org/officeDocument/2006/relationships/hyperlink" Target="https://nettskjema.no/a/187054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elixir.mf.uni-lj.si/course/view.php?id=87" TargetMode="External"/><Relationship Id="rId4" Type="http://schemas.openxmlformats.org/officeDocument/2006/relationships/hyperlink" Target="https://hackmd.io/@erikh/BkIOfjlN_/edit" TargetMode="External"/><Relationship Id="rId5" Type="http://schemas.openxmlformats.org/officeDocument/2006/relationships/image" Target="../media/image31.png"/><Relationship Id="rId6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Relationship Id="rId10" Type="http://schemas.openxmlformats.org/officeDocument/2006/relationships/image" Target="../media/image21.png"/><Relationship Id="rId9" Type="http://schemas.openxmlformats.org/officeDocument/2006/relationships/image" Target="../media/image17.png"/><Relationship Id="rId5" Type="http://schemas.openxmlformats.org/officeDocument/2006/relationships/image" Target="../media/image15.png"/><Relationship Id="rId6" Type="http://schemas.openxmlformats.org/officeDocument/2006/relationships/image" Target="../media/image22.png"/><Relationship Id="rId7" Type="http://schemas.openxmlformats.org/officeDocument/2006/relationships/image" Target="../media/image20.png"/><Relationship Id="rId8" Type="http://schemas.openxmlformats.org/officeDocument/2006/relationships/image" Target="../media/image2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jpg"/><Relationship Id="rId4" Type="http://schemas.openxmlformats.org/officeDocument/2006/relationships/image" Target="../media/image25.png"/><Relationship Id="rId5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60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solidFill>
                  <a:schemeClr val="lt1"/>
                </a:solidFill>
              </a:rPr>
              <a:t>Zoom instructions for this meeting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838209" y="6099261"/>
            <a:ext cx="6866458" cy="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GB" sz="28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Please note this session will be recorded</a:t>
            </a:r>
            <a:endParaRPr b="1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" name="Google Shape;60;p1"/>
          <p:cNvCxnSpPr/>
          <p:nvPr/>
        </p:nvCxnSpPr>
        <p:spPr>
          <a:xfrm>
            <a:off x="888909" y="6154086"/>
            <a:ext cx="6149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61" name="Google Shape;61;p1"/>
          <p:cNvSpPr txBox="1"/>
          <p:nvPr/>
        </p:nvSpPr>
        <p:spPr>
          <a:xfrm>
            <a:off x="1274602" y="2282458"/>
            <a:ext cx="4448866" cy="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1" i="0" lang="en-GB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Please remain muted</a:t>
            </a:r>
            <a:endParaRPr b="1" i="0" sz="24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throughout the meeting, unless you’re invited to speak by the Chair</a:t>
            </a:r>
            <a:endParaRPr b="0" i="0" sz="24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1274601" y="4048259"/>
            <a:ext cx="4448865" cy="8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1" i="0" lang="en-GB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Camera off</a:t>
            </a:r>
            <a:endParaRPr b="1" i="0" sz="24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Cameras will be used by the Chairs and presenters only</a:t>
            </a:r>
            <a:endParaRPr b="0" i="0" sz="24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3" name="Google Shape;63;p1"/>
          <p:cNvSpPr txBox="1"/>
          <p:nvPr/>
        </p:nvSpPr>
        <p:spPr>
          <a:xfrm>
            <a:off x="6881108" y="3994559"/>
            <a:ext cx="4845211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1" i="0" lang="en-GB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Chat</a:t>
            </a:r>
            <a:endParaRPr b="1" i="0" sz="24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Please use the chat only for comments and housekeeping questions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64" name="Google Shape;6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1513" y="2215180"/>
            <a:ext cx="841744" cy="77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5668" y="2240943"/>
            <a:ext cx="808940" cy="72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5680" y="4026584"/>
            <a:ext cx="706574" cy="70061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"/>
          <p:cNvSpPr txBox="1"/>
          <p:nvPr/>
        </p:nvSpPr>
        <p:spPr>
          <a:xfrm>
            <a:off x="6881109" y="2215183"/>
            <a:ext cx="484521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1" i="0" lang="en-GB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Questions</a:t>
            </a:r>
            <a:endParaRPr b="1" i="0" sz="24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For questions, please use the “hand-raising” function - the Chair will invite you to ask your question</a:t>
            </a:r>
            <a:endParaRPr b="0" i="0" sz="24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8" name="Google Shape;68;p1"/>
          <p:cNvSpPr txBox="1"/>
          <p:nvPr/>
        </p:nvSpPr>
        <p:spPr>
          <a:xfrm>
            <a:off x="1274601" y="5474474"/>
            <a:ext cx="4845211" cy="5786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1" i="0" lang="en-GB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Q &amp; A: Shared HackMD </a:t>
            </a:r>
            <a:r>
              <a:rPr b="1" i="0" lang="en-GB" sz="2400" u="sng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document</a:t>
            </a:r>
            <a:endParaRPr b="0" i="0" sz="24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079e62e23_0_58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200">
                <a:solidFill>
                  <a:srgbClr val="F57E20"/>
                </a:solidFill>
              </a:rPr>
              <a:t>NeLS - Norwegian e-infrastructure for Life Sciences</a:t>
            </a:r>
            <a:endParaRPr sz="3000"/>
          </a:p>
        </p:txBody>
      </p:sp>
      <p:sp>
        <p:nvSpPr>
          <p:cNvPr id="137" name="Google Shape;137;gc079e62e23_0_58"/>
          <p:cNvSpPr txBox="1"/>
          <p:nvPr>
            <p:ph idx="1" type="body"/>
          </p:nvPr>
        </p:nvSpPr>
        <p:spPr>
          <a:xfrm>
            <a:off x="719403" y="1253331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E-infrastructure provided to all Norwegian researchers within Life Sciences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From academia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From research institutes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From health regions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From private sector</a:t>
            </a:r>
            <a:br>
              <a:rPr lang="en-GB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For non-sensitive data. (Elixir Norway also support projects in TSD for sensitive data.)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Compute resources and tools for data analysis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Multiple storage layers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Data Management</a:t>
            </a:r>
            <a:br>
              <a:rPr lang="en-GB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Developed and operated by Elixir Norway, running on top of Elixir Norway servers as well as the generic storage services NIRD operated by Sigma2.</a:t>
            </a:r>
            <a:br>
              <a:rPr lang="en-GB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User support provided by the Elixir Norway helpdesk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200">
                <a:solidFill>
                  <a:srgbClr val="F57E20"/>
                </a:solidFill>
              </a:rPr>
              <a:t>NeLS - Norwegian e-infrastructure for Life Sciences</a:t>
            </a:r>
            <a:endParaRPr sz="3000"/>
          </a:p>
        </p:txBody>
      </p:sp>
      <p:sp>
        <p:nvSpPr>
          <p:cNvPr id="143" name="Google Shape;143;p10"/>
          <p:cNvSpPr txBox="1"/>
          <p:nvPr>
            <p:ph idx="1" type="body"/>
          </p:nvPr>
        </p:nvSpPr>
        <p:spPr>
          <a:xfrm>
            <a:off x="719403" y="1024731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=      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https://nels.bioinfo.no</a:t>
            </a:r>
            <a:r>
              <a:rPr lang="en-GB"/>
              <a:t>	          </a:t>
            </a:r>
            <a:endParaRPr/>
          </a:p>
        </p:txBody>
      </p:sp>
      <p:pic>
        <p:nvPicPr>
          <p:cNvPr id="144" name="Google Shape;14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750" y="2359597"/>
            <a:ext cx="7296353" cy="3858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0"/>
          <p:cNvGrpSpPr/>
          <p:nvPr/>
        </p:nvGrpSpPr>
        <p:grpSpPr>
          <a:xfrm>
            <a:off x="3858325" y="901000"/>
            <a:ext cx="8028875" cy="4485470"/>
            <a:chOff x="3858325" y="1205800"/>
            <a:chExt cx="8028875" cy="4485470"/>
          </a:xfrm>
        </p:grpSpPr>
        <p:pic>
          <p:nvPicPr>
            <p:cNvPr id="146" name="Google Shape;146;p1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858325" y="1826321"/>
              <a:ext cx="8028875" cy="38649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7" name="Google Shape;147;p10"/>
            <p:cNvSpPr txBox="1"/>
            <p:nvPr/>
          </p:nvSpPr>
          <p:spPr>
            <a:xfrm>
              <a:off x="5585850" y="1205800"/>
              <a:ext cx="45243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orbel"/>
                <a:buNone/>
              </a:pPr>
              <a:r>
                <a:rPr b="0" i="0" lang="en-GB" sz="24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 +	    </a:t>
              </a:r>
              <a:r>
                <a:rPr b="0" i="0" lang="en-GB" sz="2400" u="sng" cap="none" strike="noStrike">
                  <a:solidFill>
                    <a:schemeClr val="hlink"/>
                  </a:solidFill>
                  <a:latin typeface="Corbel"/>
                  <a:ea typeface="Corbel"/>
                  <a:cs typeface="Corbel"/>
                  <a:sym typeface="Corbel"/>
                  <a:hlinkClick r:id="rId6"/>
                </a:rPr>
                <a:t>https://usegalaxy.no</a:t>
              </a:r>
              <a:endPara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079e62e23_0_0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Access to storage and sharing of data in NeLS</a:t>
            </a:r>
            <a:endParaRPr i="1" sz="4400">
              <a:solidFill>
                <a:srgbClr val="F57E20"/>
              </a:solidFill>
            </a:endParaRPr>
          </a:p>
        </p:txBody>
      </p:sp>
      <p:sp>
        <p:nvSpPr>
          <p:cNvPr id="154" name="Google Shape;154;gc079e62e23_0_0"/>
          <p:cNvSpPr txBox="1"/>
          <p:nvPr>
            <p:ph idx="1" type="body"/>
          </p:nvPr>
        </p:nvSpPr>
        <p:spPr>
          <a:xfrm>
            <a:off x="585300" y="1471664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Access to personal storage and projects</a:t>
            </a:r>
            <a:endParaRPr/>
          </a:p>
        </p:txBody>
      </p:sp>
      <p:pic>
        <p:nvPicPr>
          <p:cNvPr id="155" name="Google Shape;155;gc079e62e2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900" y="2023175"/>
            <a:ext cx="6036700" cy="319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c079e62e23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3850" y="2696525"/>
            <a:ext cx="5980001" cy="31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c079e62e23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6625" y="3385875"/>
            <a:ext cx="5980001" cy="3162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7b5903ec0_0_0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Data management</a:t>
            </a:r>
            <a:endParaRPr/>
          </a:p>
        </p:txBody>
      </p:sp>
      <p:pic>
        <p:nvPicPr>
          <p:cNvPr id="163" name="Google Shape;163;gb7b5903ec0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9625" y="2827250"/>
            <a:ext cx="9390650" cy="2963899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b7b5903ec0_0_0"/>
          <p:cNvSpPr txBox="1"/>
          <p:nvPr>
            <p:ph idx="1" type="body"/>
          </p:nvPr>
        </p:nvSpPr>
        <p:spPr>
          <a:xfrm>
            <a:off x="719403" y="1253331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Data management is a process that includes acquiring, storing, protecting, and processing data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ELIXIR promotes FAIR data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7b5903ec0_0_9"/>
          <p:cNvSpPr txBox="1"/>
          <p:nvPr>
            <p:ph type="title"/>
          </p:nvPr>
        </p:nvSpPr>
        <p:spPr>
          <a:xfrm>
            <a:off x="719403" y="332656"/>
            <a:ext cx="10871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Data management planning</a:t>
            </a:r>
            <a:endParaRPr/>
          </a:p>
        </p:txBody>
      </p:sp>
      <p:sp>
        <p:nvSpPr>
          <p:cNvPr id="170" name="Google Shape;170;gb7b5903ec0_0_9"/>
          <p:cNvSpPr txBox="1"/>
          <p:nvPr>
            <p:ph idx="1" type="body"/>
          </p:nvPr>
        </p:nvSpPr>
        <p:spPr>
          <a:xfrm>
            <a:off x="719403" y="1253331"/>
            <a:ext cx="10871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GB"/>
              <a:t>Data management planning is required for all grant applications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GB"/>
              <a:t>Important to capture metadata in all parts of the project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</p:txBody>
      </p:sp>
      <p:pic>
        <p:nvPicPr>
          <p:cNvPr id="171" name="Google Shape;171;gb7b5903ec0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630677"/>
            <a:ext cx="12191998" cy="2968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b7b5903ec0_0_17"/>
          <p:cNvSpPr txBox="1"/>
          <p:nvPr>
            <p:ph type="title"/>
          </p:nvPr>
        </p:nvSpPr>
        <p:spPr>
          <a:xfrm>
            <a:off x="719400" y="332650"/>
            <a:ext cx="111147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200">
                <a:solidFill>
                  <a:srgbClr val="F57E20"/>
                </a:solidFill>
              </a:rPr>
              <a:t>ELIXIR offers support in data management planning</a:t>
            </a:r>
            <a:endParaRPr sz="3000"/>
          </a:p>
        </p:txBody>
      </p:sp>
      <p:sp>
        <p:nvSpPr>
          <p:cNvPr id="177" name="Google Shape;177;gb7b5903ec0_0_17"/>
          <p:cNvSpPr txBox="1"/>
          <p:nvPr>
            <p:ph idx="1" type="body"/>
          </p:nvPr>
        </p:nvSpPr>
        <p:spPr>
          <a:xfrm>
            <a:off x="719402" y="1253325"/>
            <a:ext cx="5270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GB"/>
              <a:t>Service and collaboration and support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GB"/>
              <a:t>Access to data, tools, compute &amp; storage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GB"/>
              <a:t>Data management planning portal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</p:txBody>
      </p:sp>
      <p:pic>
        <p:nvPicPr>
          <p:cNvPr id="178" name="Google Shape;178;gb7b5903ec0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658188"/>
            <a:ext cx="12192001" cy="443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b7b5903ec0_0_17"/>
          <p:cNvSpPr txBox="1"/>
          <p:nvPr>
            <p:ph idx="1" type="body"/>
          </p:nvPr>
        </p:nvSpPr>
        <p:spPr>
          <a:xfrm>
            <a:off x="6399650" y="1253325"/>
            <a:ext cx="54063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GB"/>
              <a:t>Provide connection to other international ELIXIR nodes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GB"/>
              <a:t>Training, courses and Hands-on workshops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>
            <p:ph idx="1" type="subTitle"/>
          </p:nvPr>
        </p:nvSpPr>
        <p:spPr>
          <a:xfrm>
            <a:off x="1790145" y="3451136"/>
            <a:ext cx="9988200" cy="25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57E20"/>
              </a:buClr>
              <a:buSzPts val="5120"/>
              <a:buNone/>
            </a:pPr>
            <a:r>
              <a:rPr lang="en-GB" sz="5120">
                <a:solidFill>
                  <a:srgbClr val="F57E20"/>
                </a:solidFill>
              </a:rPr>
              <a:t>Using the Norwegian e-infrastructure for Life Science and usegalaxy.no</a:t>
            </a:r>
            <a:endParaRPr sz="5120">
              <a:solidFill>
                <a:srgbClr val="F57E2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Practical information</a:t>
            </a:r>
            <a:endParaRPr/>
          </a:p>
        </p:txBody>
      </p:sp>
      <p:sp>
        <p:nvSpPr>
          <p:cNvPr id="79" name="Google Shape;79;p4"/>
          <p:cNvSpPr txBox="1"/>
          <p:nvPr>
            <p:ph idx="1" type="body"/>
          </p:nvPr>
        </p:nvSpPr>
        <p:spPr>
          <a:xfrm>
            <a:off x="719400" y="1253324"/>
            <a:ext cx="10871100" cy="5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All </a:t>
            </a:r>
            <a:r>
              <a:rPr b="1" lang="en-GB"/>
              <a:t>presentation</a:t>
            </a:r>
            <a:r>
              <a:rPr lang="en-GB"/>
              <a:t> will be given in this Zoom - the main room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The </a:t>
            </a:r>
            <a:r>
              <a:rPr b="1" lang="en-GB"/>
              <a:t>practical exercises </a:t>
            </a:r>
            <a:r>
              <a:rPr lang="en-GB"/>
              <a:t>will be done in breakout rooms. You will automatically be assigned to a room together with maximum five participants and one teacher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b="1" lang="en-GB"/>
              <a:t>In the interest of time:</a:t>
            </a:r>
            <a:r>
              <a:rPr lang="en-GB"/>
              <a:t> When you are done with an exercise, please type “Done” in the chat so you can be returned to the main room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All </a:t>
            </a:r>
            <a:r>
              <a:rPr b="1" lang="en-GB"/>
              <a:t>lectures will be recorded</a:t>
            </a:r>
            <a:r>
              <a:rPr lang="en-GB"/>
              <a:t>. Recording will stop before we open up for questions. Turn off your cameras if you don’t want your face to be recorded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b="1" lang="en-GB"/>
              <a:t>Course material and recorded videos </a:t>
            </a:r>
            <a:r>
              <a:rPr lang="en-GB"/>
              <a:t>will be publicly available after the course both in the EeLP and in Zenodo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Please make yourself familiar with the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ELIXIR code of conduct</a:t>
            </a:r>
            <a:r>
              <a:rPr lang="en-GB"/>
              <a:t>. Any issues can be reported to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david.dolan@uib.no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Please help us improve by completing the </a:t>
            </a:r>
            <a:r>
              <a:rPr lang="en-GB" u="sng">
                <a:solidFill>
                  <a:schemeClr val="hlink"/>
                </a:solidFill>
                <a:hlinkClick r:id="rId5"/>
              </a:rPr>
              <a:t>feedback survey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4400">
                <a:solidFill>
                  <a:srgbClr val="F57E20"/>
                </a:solidFill>
              </a:rPr>
              <a:t>Practical information</a:t>
            </a:r>
            <a:endParaRPr/>
          </a:p>
        </p:txBody>
      </p:sp>
      <p:sp>
        <p:nvSpPr>
          <p:cNvPr id="85" name="Google Shape;85;p5"/>
          <p:cNvSpPr txBox="1"/>
          <p:nvPr>
            <p:ph idx="1" type="body"/>
          </p:nvPr>
        </p:nvSpPr>
        <p:spPr>
          <a:xfrm>
            <a:off x="719400" y="1253324"/>
            <a:ext cx="11287070" cy="5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Course page: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https://elixir.mf.uni-lj.si/course/view.php?id=87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None/>
            </a:pPr>
            <a:r>
              <a:rPr lang="en-GB"/>
              <a:t>Collaborative notes with questions and answers: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https://hackmd.io/@erikh/BkIOfjlN_/edit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descr="Graphical user interface, application&#10;&#10;Description automatically generated" id="86" name="Google Shape;86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769704" y="1746665"/>
            <a:ext cx="6652592" cy="18523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&#10;&#10;Description automatically generated with medium confidence" id="87" name="Google Shape;87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17035" y="4308519"/>
            <a:ext cx="7957930" cy="2215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2" name="Google Shape;92;p3"/>
          <p:cNvGraphicFramePr/>
          <p:nvPr/>
        </p:nvGraphicFramePr>
        <p:xfrm>
          <a:off x="890125" y="274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{9A63D9C8-B5ED-4F84-8A0A-B3E8F5E19AE0}</a:tableStyleId>
              </a:tblPr>
              <a:tblGrid>
                <a:gridCol w="1156100"/>
                <a:gridCol w="1515800"/>
                <a:gridCol w="6446100"/>
              </a:tblGrid>
              <a:tr h="457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2000"/>
                        <a:t>Date</a:t>
                      </a:r>
                      <a:endParaRPr b="1" sz="2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GB" sz="2000" u="none" cap="none" strike="noStrike"/>
                        <a:t>Time</a:t>
                      </a:r>
                      <a:endParaRPr b="1" sz="2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GB" sz="2000" u="none" cap="none" strike="noStrike"/>
                        <a:t>Topic</a:t>
                      </a:r>
                      <a:endParaRPr b="1" sz="2000" u="none" cap="none" strike="noStrike"/>
                    </a:p>
                  </a:txBody>
                  <a:tcPr marT="91425" marB="91425" marR="91425" marL="91425"/>
                </a:tc>
              </a:tr>
              <a:tr h="418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28/11/2022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/>
                        <a:t>12</a:t>
                      </a:r>
                      <a:r>
                        <a:rPr lang="en-GB" sz="1400" u="none" cap="none" strike="noStrike"/>
                        <a:t>.00 - Lecture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Welcome and practical information. Introduction ELIXIR and NeLS (and DM)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28/11/2022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/>
                        <a:t>12</a:t>
                      </a:r>
                      <a:r>
                        <a:rPr lang="en-GB" sz="1400" u="none" cap="none" strike="noStrike"/>
                        <a:t>.30 - Practical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Logging in finding the relevant urls, and finding the course data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28/11/2022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/>
                        <a:t>13</a:t>
                      </a:r>
                      <a:r>
                        <a:rPr lang="en-GB" sz="1400" u="none" cap="none" strike="noStrike"/>
                        <a:t>.00 - Lecture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NeLS: </a:t>
                      </a:r>
                      <a:r>
                        <a:rPr lang="en-GB" sz="1400" u="none" cap="none" strike="noStrike">
                          <a:extLst>
                            <a:ext uri="http://customooxmlschemas.google.com/">
                              <go:slidesCustomData xmlns:go="http://customooxmlschemas.google.com/" textRoundtripDataId="0"/>
                            </a:ext>
                          </a:extLst>
                        </a:rPr>
                        <a:t>Data transfer and organiz</a:t>
                      </a:r>
                      <a:r>
                        <a:rPr lang="en-GB" sz="1400" u="none" cap="none" strike="noStrike"/>
                        <a:t>ation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430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28/11/2022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/>
                        <a:t>13</a:t>
                      </a:r>
                      <a:r>
                        <a:rPr lang="en-GB" sz="1400" u="none" cap="none" strike="noStrike"/>
                        <a:t>.20 - Practical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Transfer </a:t>
                      </a:r>
                      <a:r>
                        <a:rPr lang="en-GB" sz="1400" u="none" cap="none" strike="noStrike">
                          <a:extLst>
                            <a:ext uri="http://customooxmlschemas.google.com/">
                              <go:slidesCustomData xmlns:go="http://customooxmlschemas.google.com/" textRoundtripDataId="1"/>
                            </a:ext>
                          </a:extLst>
                        </a:rPr>
                        <a:t>data to and from NeLS using web browser, FileZilla and </a:t>
                      </a:r>
                      <a:r>
                        <a:rPr lang="en-GB" sz="1400" u="none" cap="none" strike="noStrike"/>
                        <a:t>command line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28/11/2022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/>
                        <a:t>13.</a:t>
                      </a:r>
                      <a:r>
                        <a:rPr lang="en-GB" sz="1400" u="none" cap="none" strike="noStrike"/>
                        <a:t>50 - Coffee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28/11/2022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1</a:t>
                      </a:r>
                      <a:r>
                        <a:rPr lang="en-GB"/>
                        <a:t>4</a:t>
                      </a:r>
                      <a:r>
                        <a:rPr lang="en-GB" sz="1400" u="none" cap="none" strike="noStrike"/>
                        <a:t>.15 - Lecture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NeLS and Storebionfo - Projects and storage layers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28/11/2022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1</a:t>
                      </a:r>
                      <a:r>
                        <a:rPr lang="en-GB"/>
                        <a:t>4</a:t>
                      </a:r>
                      <a:r>
                        <a:rPr lang="en-GB" sz="1400" u="none" cap="none" strike="noStrike"/>
                        <a:t>.35 - Practical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Transfer of data between NeLS and SBI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29/11/2022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/>
                        <a:t>15</a:t>
                      </a:r>
                      <a:r>
                        <a:rPr lang="en-GB" sz="1400" u="none" cap="none" strike="noStrike"/>
                        <a:t>.00 - </a:t>
                      </a:r>
                      <a:r>
                        <a:rPr lang="en-GB"/>
                        <a:t>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29/11/2022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1</a:t>
                      </a:r>
                      <a:r>
                        <a:rPr lang="en-GB"/>
                        <a:t>2</a:t>
                      </a:r>
                      <a:r>
                        <a:rPr lang="en-GB" sz="1400" u="none" cap="none" strike="noStrike"/>
                        <a:t>.00 - Lecture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Introduction to usegalaxy.no and connection to NeLS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5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29/11/2022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1</a:t>
                      </a:r>
                      <a:r>
                        <a:rPr lang="en-GB"/>
                        <a:t>2</a:t>
                      </a:r>
                      <a:r>
                        <a:rPr lang="en-GB" sz="1400" u="none" cap="none" strike="noStrike"/>
                        <a:t>.</a:t>
                      </a:r>
                      <a:r>
                        <a:rPr lang="en-GB"/>
                        <a:t>2</a:t>
                      </a:r>
                      <a:r>
                        <a:rPr lang="en-GB" sz="1400" u="none" cap="none" strike="noStrike"/>
                        <a:t>0 - Practical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Logging in and data transfer between Galaxy and NeLS (both ways)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5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29/11/2022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13.00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 - Coffee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29/11/2022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/>
                        <a:t>13</a:t>
                      </a:r>
                      <a:r>
                        <a:rPr lang="en-GB" sz="1400" u="none" cap="none" strike="noStrike"/>
                        <a:t>.</a:t>
                      </a:r>
                      <a:r>
                        <a:rPr lang="en-GB"/>
                        <a:t>1</a:t>
                      </a:r>
                      <a:r>
                        <a:rPr lang="en-GB" sz="1400" u="none" cap="none" strike="noStrike"/>
                        <a:t>0 - Lecture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Tools and workflows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29/11/2022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1</a:t>
                      </a:r>
                      <a:r>
                        <a:rPr lang="en-GB"/>
                        <a:t>3</a:t>
                      </a:r>
                      <a:r>
                        <a:rPr lang="en-GB" sz="1400" u="none" cap="none" strike="noStrike"/>
                        <a:t>.</a:t>
                      </a:r>
                      <a:r>
                        <a:rPr lang="en-GB"/>
                        <a:t>4</a:t>
                      </a:r>
                      <a:r>
                        <a:rPr lang="en-GB" sz="1400" u="none" cap="none" strike="noStrike"/>
                        <a:t>0 - Practical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Compose and run a simple workflow in usegalaxy.no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29/11/2022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/>
                        <a:t>14</a:t>
                      </a:r>
                      <a:r>
                        <a:rPr lang="en-GB" sz="1400" u="none" cap="none" strike="noStrike"/>
                        <a:t>.</a:t>
                      </a:r>
                      <a:r>
                        <a:rPr lang="en-GB"/>
                        <a:t>3</a:t>
                      </a:r>
                      <a:r>
                        <a:rPr lang="en-GB" sz="1400" u="none" cap="none" strike="noStrike"/>
                        <a:t>0 - Lecture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Report issues and how to get help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29/11/2022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/>
                        <a:t>14</a:t>
                      </a:r>
                      <a:r>
                        <a:rPr lang="en-GB" sz="1400" u="none" cap="none" strike="noStrike"/>
                        <a:t>.</a:t>
                      </a:r>
                      <a:r>
                        <a:rPr lang="en-GB"/>
                        <a:t>4</a:t>
                      </a:r>
                      <a:r>
                        <a:rPr lang="en-GB" sz="1400" u="none" cap="none" strike="noStrike"/>
                        <a:t>5 - Wrap up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/>
                        <a:t>Question and answers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 txBox="1"/>
          <p:nvPr>
            <p:ph idx="1" type="subTitle"/>
          </p:nvPr>
        </p:nvSpPr>
        <p:spPr>
          <a:xfrm>
            <a:off x="2061248" y="3451136"/>
            <a:ext cx="9693000" cy="25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57E20"/>
              </a:buClr>
              <a:buSzPts val="5120"/>
              <a:buFont typeface="Corbel"/>
              <a:buNone/>
            </a:pPr>
            <a:r>
              <a:rPr lang="en-GB" sz="5120">
                <a:solidFill>
                  <a:srgbClr val="F57E20"/>
                </a:solidFill>
              </a:rPr>
              <a:t>Introduction ELIXIR and NeLS</a:t>
            </a:r>
            <a:endParaRPr sz="5120">
              <a:solidFill>
                <a:srgbClr val="F57E2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57E20"/>
              </a:buClr>
              <a:buSzPts val="5120"/>
              <a:buFont typeface="Corbel"/>
              <a:buNone/>
            </a:pPr>
            <a:r>
              <a:rPr b="1" lang="en-GB" sz="2240">
                <a:solidFill>
                  <a:srgbClr val="003F41"/>
                </a:solidFill>
              </a:rPr>
              <a:t>David Dolan</a:t>
            </a:r>
            <a:endParaRPr sz="2000"/>
          </a:p>
          <a:p>
            <a:pPr indent="0" lvl="0" marL="0" rtl="0" algn="l">
              <a:lnSpc>
                <a:spcPct val="70000"/>
              </a:lnSpc>
              <a:spcBef>
                <a:spcPts val="448"/>
              </a:spcBef>
              <a:spcAft>
                <a:spcPts val="0"/>
              </a:spcAft>
              <a:buClr>
                <a:srgbClr val="003F41"/>
              </a:buClr>
              <a:buSzPts val="2240"/>
              <a:buFont typeface="Corbel"/>
              <a:buNone/>
            </a:pPr>
            <a:r>
              <a:rPr b="1" i="1" lang="en-GB" sz="2240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ELIXIR Norway, Norwegian e-infrastructure for Life Sciences and usegalaxy.no</a:t>
            </a:r>
            <a:endParaRPr sz="2000"/>
          </a:p>
          <a:p>
            <a:pPr indent="0" lvl="0" marL="0" rtl="0" algn="l">
              <a:lnSpc>
                <a:spcPct val="70000"/>
              </a:lnSpc>
              <a:spcBef>
                <a:spcPts val="1008"/>
              </a:spcBef>
              <a:spcAft>
                <a:spcPts val="0"/>
              </a:spcAft>
              <a:buSzPts val="2040"/>
              <a:buFont typeface="Corbel"/>
              <a:buNone/>
            </a:pPr>
            <a:r>
              <a:t/>
            </a:r>
            <a:endParaRPr sz="2040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Corbel"/>
              <a:buNone/>
            </a:pPr>
            <a:r>
              <a:t/>
            </a:r>
            <a:endParaRPr sz="2040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Corbel"/>
              <a:buNone/>
            </a:pPr>
            <a:r>
              <a:t/>
            </a:r>
            <a:endParaRPr sz="2040"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3800">
                <a:solidFill>
                  <a:srgbClr val="F57E20"/>
                </a:solidFill>
              </a:rPr>
              <a:t>ELIXIR - A distributed infrastructure for Life Science data</a:t>
            </a:r>
            <a:endParaRPr/>
          </a:p>
        </p:txBody>
      </p:sp>
      <p:sp>
        <p:nvSpPr>
          <p:cNvPr id="103" name="Google Shape;103;p6"/>
          <p:cNvSpPr txBox="1"/>
          <p:nvPr>
            <p:ph idx="1" type="body"/>
          </p:nvPr>
        </p:nvSpPr>
        <p:spPr>
          <a:xfrm>
            <a:off x="719403" y="1253331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Coordinated work across multiple locations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Work together to create common standards</a:t>
            </a:r>
            <a:endParaRPr/>
          </a:p>
        </p:txBody>
      </p:sp>
      <p:pic>
        <p:nvPicPr>
          <p:cNvPr descr="Picture 2" id="104" name="Google Shape;10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0618" y="1771394"/>
            <a:ext cx="4821382" cy="50866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7" id="105" name="Google Shape;10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2783" y="2009296"/>
            <a:ext cx="4541399" cy="49236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w we work_Infographic.png" id="106" name="Google Shape;10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7830" y="1771394"/>
            <a:ext cx="5328842" cy="5328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3800">
                <a:solidFill>
                  <a:srgbClr val="F57E20"/>
                </a:solidFill>
              </a:rPr>
              <a:t>ELIXIR - A distributed infrastructure for Life Science data</a:t>
            </a:r>
            <a:endParaRPr/>
          </a:p>
        </p:txBody>
      </p:sp>
      <p:sp>
        <p:nvSpPr>
          <p:cNvPr id="112" name="Google Shape;112;p9"/>
          <p:cNvSpPr txBox="1"/>
          <p:nvPr>
            <p:ph idx="1" type="body"/>
          </p:nvPr>
        </p:nvSpPr>
        <p:spPr>
          <a:xfrm>
            <a:off x="719403" y="1253331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Coordinated work across multiple locations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Work together to create common standards</a:t>
            </a:r>
            <a:endParaRPr/>
          </a:p>
        </p:txBody>
      </p:sp>
      <p:pic>
        <p:nvPicPr>
          <p:cNvPr descr="Picture 2" id="113" name="Google Shape;11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0618" y="1771394"/>
            <a:ext cx="4821382" cy="50866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7" id="114" name="Google Shape;11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2783" y="2009296"/>
            <a:ext cx="4541399" cy="49236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w we work_Infographic.png" id="115" name="Google Shape;11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7830" y="1771394"/>
            <a:ext cx="5328842" cy="53288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dropbox logo" id="116" name="Google Shape;116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7830" y="3777810"/>
            <a:ext cx="1533612" cy="41728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An Introduction to AWS. Amazon Web Services(AWS) is a cloud… | by  computethecloud | computethecloud | Medium" id="117" name="Google Shape;117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697812" y="3604434"/>
            <a:ext cx="1010433" cy="7578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Google Docs Redux | Paths to Technology | Perkins eLearning" id="118" name="Google Shape;118;p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804960" y="2147082"/>
            <a:ext cx="1210681" cy="87169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Coursera - Wikipedia" id="119" name="Google Shape;119;p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303995" y="5184866"/>
            <a:ext cx="1010433" cy="101043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0" name="Google Shape;120;p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918309" y="5240029"/>
            <a:ext cx="720873" cy="88270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"/>
          <p:cNvSpPr txBox="1"/>
          <p:nvPr>
            <p:ph type="title"/>
          </p:nvPr>
        </p:nvSpPr>
        <p:spPr>
          <a:xfrm>
            <a:off x="719403" y="332656"/>
            <a:ext cx="108712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GB" sz="3800">
                <a:solidFill>
                  <a:srgbClr val="F57E20"/>
                </a:solidFill>
              </a:rPr>
              <a:t>Why do we need ELIXIR?</a:t>
            </a:r>
            <a:endParaRPr i="1" sz="3800">
              <a:solidFill>
                <a:srgbClr val="F57E20"/>
              </a:solidFill>
            </a:endParaRPr>
          </a:p>
        </p:txBody>
      </p:sp>
      <p:sp>
        <p:nvSpPr>
          <p:cNvPr id="127" name="Google Shape;127;p7"/>
          <p:cNvSpPr txBox="1"/>
          <p:nvPr>
            <p:ph idx="1" type="body"/>
          </p:nvPr>
        </p:nvSpPr>
        <p:spPr>
          <a:xfrm>
            <a:off x="719403" y="1253331"/>
            <a:ext cx="108712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None/>
            </a:pPr>
            <a:r>
              <a:rPr lang="en-GB"/>
              <a:t>Example: challenge with data storage and FAIRness of data</a:t>
            </a:r>
            <a:endParaRPr/>
          </a:p>
        </p:txBody>
      </p:sp>
      <p:pic>
        <p:nvPicPr>
          <p:cNvPr id="128" name="Google Shape;12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02" y="1862205"/>
            <a:ext cx="6057900" cy="443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08380" y="3935895"/>
            <a:ext cx="2911042" cy="28164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nstalled raw storage at EMBL-EBI. The chart shows total installed data storage at EMBL-EBI, including multiple backups for all data resources as well as unused space to handle submissions in the immediate future. The total volume of a single copy of all data resources is roughly 20–25% of the installed storage capacity. Data points (not shown) are the end of each calendar year, thus the range of the x-axis is 31 December 2012 through 31 December 2018. Data for end of 2018 are projected based on planned procurement. In 2017, we procured a high volume of disk space at good value that increased capacity substantially, requiring relatively less procurement in 2018. This approach allowed us to utilize our infrastructure budget efficiently." id="130" name="Google Shape;130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89560" y="1786005"/>
            <a:ext cx="4158281" cy="259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7"/>
          <p:cNvSpPr txBox="1"/>
          <p:nvPr/>
        </p:nvSpPr>
        <p:spPr>
          <a:xfrm>
            <a:off x="7413180" y="2408087"/>
            <a:ext cx="2183818" cy="646331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64 million requests for data per 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IXIR_template">
  <a:themeElements>
    <a:clrScheme name="Executive">
      <a:dk1>
        <a:srgbClr val="000000"/>
      </a:dk1>
      <a:lt1>
        <a:srgbClr val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2019-03-11T13:02:45Z</dcterms:created>
  <dc:creator>Christine S</dc:creator>
</cp:coreProperties>
</file>